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5"/>
  </p:notesMasterIdLst>
  <p:sldIdLst>
    <p:sldId id="256" r:id="rId2"/>
    <p:sldId id="261" r:id="rId3"/>
    <p:sldId id="262" r:id="rId4"/>
    <p:sldId id="287" r:id="rId5"/>
    <p:sldId id="288" r:id="rId6"/>
    <p:sldId id="285" r:id="rId7"/>
    <p:sldId id="289" r:id="rId8"/>
    <p:sldId id="291" r:id="rId9"/>
    <p:sldId id="263" r:id="rId10"/>
    <p:sldId id="264" r:id="rId11"/>
    <p:sldId id="265" r:id="rId12"/>
    <p:sldId id="292" r:id="rId13"/>
    <p:sldId id="293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6A92017-28E0-43F9-8B0C-75C658DADE34}">
  <a:tblStyle styleId="{36A92017-28E0-43F9-8B0C-75C658DADE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0494400-991C-456F-8C8D-074DD35F3F8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469" autoAdjust="0"/>
  </p:normalViewPr>
  <p:slideViewPr>
    <p:cSldViewPr snapToGrid="0" snapToObjects="1">
      <p:cViewPr varScale="1">
        <p:scale>
          <a:sx n="138" d="100"/>
          <a:sy n="138" d="100"/>
        </p:scale>
        <p:origin x="-66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2748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399" cy="15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36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3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32497" y="4663223"/>
            <a:ext cx="60515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575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Ubuntu"/>
              <a:buNone/>
              <a:defRPr sz="120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575" y="28144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8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900" y="4674287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6" name="Shape 76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4211025"/>
                <a:gridCol w="1397825"/>
                <a:gridCol w="51257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666666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999999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900" y="4674287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" name="Shape 81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4211025"/>
                <a:gridCol w="1397825"/>
                <a:gridCol w="51257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666666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999999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47625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57212" marR="0" lvl="1" indent="46037" algn="l" rtl="0">
              <a:lnSpc>
                <a:spcPct val="115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5715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12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12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12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12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12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127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499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Ubuntu"/>
              <a:buNone/>
              <a:defRPr sz="3000" b="0" i="0" u="none" strike="noStrike" cap="non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Oswald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39800" y="733500"/>
            <a:ext cx="8881500" cy="30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8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2714" y="4663225"/>
            <a:ext cx="605159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rot="10800000">
            <a:off x="4226100" y="2933549"/>
            <a:ext cx="691799" cy="3885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-25" y="0"/>
            <a:ext cx="9144000" cy="31241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399" cy="22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60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6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399" cy="1260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  <a:defRPr sz="36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5" name="Shape 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2498" y="4663224"/>
            <a:ext cx="60515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499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Ubuntu"/>
              <a:buNone/>
              <a:defRPr sz="3000" b="0" i="0" u="none" strike="noStrike" cap="non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39650" y="733500"/>
            <a:ext cx="4172099" cy="30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832400" y="788850"/>
            <a:ext cx="4172099" cy="30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2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900" y="4674287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" name="Shape 33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4211025"/>
                <a:gridCol w="1397825"/>
                <a:gridCol w="51257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666666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999999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ab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499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Ubuntu"/>
              <a:buNone/>
              <a:defRPr sz="3000" b="0" i="0" u="none" strike="noStrike" cap="none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" name="Shape 45"/>
          <p:cNvGraphicFramePr/>
          <p:nvPr/>
        </p:nvGraphicFramePr>
        <p:xfrm>
          <a:off x="139650" y="733500"/>
          <a:ext cx="8873125" cy="3791275"/>
        </p:xfrm>
        <a:graphic>
          <a:graphicData uri="http://schemas.openxmlformats.org/drawingml/2006/table">
            <a:tbl>
              <a:tblPr>
                <a:noFill/>
                <a:tableStyleId>{90494400-991C-456F-8C8D-074DD35F3F82}</a:tableStyleId>
              </a:tblPr>
              <a:tblGrid>
                <a:gridCol w="1774625"/>
                <a:gridCol w="1774625"/>
                <a:gridCol w="1774625"/>
                <a:gridCol w="1774625"/>
                <a:gridCol w="1774625"/>
              </a:tblGrid>
              <a:tr h="426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Table Header</a:t>
                      </a: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Table Header</a:t>
                      </a: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100" u="none" strike="noStrike" cap="none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Table Header</a:t>
                      </a: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100" u="none" strike="noStrike" cap="none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46" name="Shape 46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900" y="4674287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8" name="Shape 48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4211025"/>
                <a:gridCol w="1397825"/>
                <a:gridCol w="51257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666666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rgbClr val="666666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999999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099" cy="4085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54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5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Shape 52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900" y="4674287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" name="Shape 54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4211025"/>
                <a:gridCol w="1397825"/>
                <a:gridCol w="51257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accent4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4572000" y="175"/>
            <a:ext cx="4572000" cy="51434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199" cy="178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46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 rtl="0">
              <a:spcBef>
                <a:spcPts val="0"/>
              </a:spcBef>
              <a:buClr>
                <a:schemeClr val="lt1"/>
              </a:buClr>
              <a:buFont typeface="Oswald"/>
              <a:buNone/>
              <a:defRPr sz="4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199" cy="13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Ubuntu"/>
              <a:buNone/>
              <a:defRPr sz="1900" b="0" i="0" u="none" strike="noStrike" cap="non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927275" y="724200"/>
            <a:ext cx="38493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8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6550" y="4674275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" name="Shape 63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716500"/>
                <a:gridCol w="1339600"/>
                <a:gridCol w="406532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07D8B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rgbClr val="607D8B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rgbClr val="93C47D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218525" y="3799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Oswald"/>
              <a:buNone/>
              <a:defRPr sz="21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2">
            <a:alphaModFix/>
          </a:blip>
          <a:srcRect r="61656" b="28785"/>
          <a:stretch/>
        </p:blipFill>
        <p:spPr>
          <a:xfrm>
            <a:off x="204775" y="4679050"/>
            <a:ext cx="7048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7900" y="4674287"/>
            <a:ext cx="504824" cy="3714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Shape 69"/>
          <p:cNvGraphicFramePr/>
          <p:nvPr/>
        </p:nvGraphicFramePr>
        <p:xfrm>
          <a:off x="204775" y="4606025"/>
          <a:ext cx="8447950" cy="515620"/>
        </p:xfrm>
        <a:graphic>
          <a:graphicData uri="http://schemas.openxmlformats.org/drawingml/2006/table">
            <a:tbl>
              <a:tblPr>
                <a:noFill/>
                <a:tableStyleId>{36A92017-28E0-43F9-8B0C-75C658DADE34}</a:tableStyleId>
              </a:tblPr>
              <a:tblGrid>
                <a:gridCol w="708950"/>
                <a:gridCol w="1617575"/>
                <a:gridCol w="4211025"/>
                <a:gridCol w="1397825"/>
                <a:gridCol w="512575"/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Water Conservation Board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 Division of Water Resources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4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CO-NM REPS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10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Colorado-New Mexico Regional Extreme Precipitation Study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New-Mexico Office</a:t>
                      </a: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Ubuntu"/>
                        <a:buNone/>
                      </a:pPr>
                      <a:r>
                        <a:rPr lang="en-US" sz="700" u="none" strike="noStrike" cap="none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of the State Engineer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Ubuntu"/>
              <a:buNone/>
              <a:defRPr sz="30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rtl="0">
              <a:spcBef>
                <a:spcPts val="0"/>
              </a:spcBef>
              <a:buClr>
                <a:schemeClr val="dk2"/>
              </a:buClr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39800" y="733500"/>
            <a:ext cx="8881500" cy="30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8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91440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37160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182880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28600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274320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●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20040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○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365760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Ubuntu"/>
              <a:buChar char="■"/>
              <a:defRPr sz="1400" b="0" i="0" u="none" strike="noStrike" cap="non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Code Pro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-US" sz="1000" b="0" i="0" u="none" strike="noStrike" cap="none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billkappel@appliedweatherassociate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hyperlink" Target="mailto:billkappel@appliedweatherassociates.com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430800" y="254150"/>
            <a:ext cx="8282400" cy="22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en-US" sz="3600" dirty="0" smtClean="0"/>
              <a:t>Determining PMP for Florida-You Can’t Rely on HMR 51</a:t>
            </a:r>
            <a:endParaRPr lang="en-US" sz="3600" dirty="0"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  <p:sp>
        <p:nvSpPr>
          <p:cNvPr id="94" name="Shape 94"/>
          <p:cNvSpPr txBox="1"/>
          <p:nvPr/>
        </p:nvSpPr>
        <p:spPr>
          <a:xfrm>
            <a:off x="868649" y="3340050"/>
            <a:ext cx="7406700" cy="108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Font typeface="Oswald"/>
              <a:buNone/>
            </a:pPr>
            <a:endParaRPr sz="2400" dirty="0">
              <a:solidFill>
                <a:srgbClr val="42424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25000"/>
              <a:buFont typeface="Oswald"/>
              <a:buNone/>
            </a:pPr>
            <a:r>
              <a:rPr lang="en-US" sz="2400" b="0" i="0" u="none" strike="noStrike" cap="none" dirty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Bill </a:t>
            </a:r>
            <a:r>
              <a:rPr lang="en-US" sz="2400" b="0" i="0" u="none" strike="noStrike" cap="none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Kappel</a:t>
            </a:r>
            <a:endParaRPr lang="en-US" sz="2400" dirty="0">
              <a:solidFill>
                <a:srgbClr val="424242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ctr" rtl="0">
              <a:spcBef>
                <a:spcPts val="0"/>
              </a:spcBef>
              <a:buClr>
                <a:schemeClr val="dk2"/>
              </a:buClr>
              <a:buSzPct val="25000"/>
              <a:buFont typeface="Oswald"/>
              <a:buNone/>
            </a:pPr>
            <a:r>
              <a:rPr lang="en-US" sz="2400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Applied Weather Associates (AWA</a:t>
            </a:r>
            <a:r>
              <a:rPr lang="en-US" sz="2400" dirty="0" smtClean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)</a:t>
            </a:r>
          </a:p>
          <a:p>
            <a:pPr lvl="0" algn="ctr" rtl="0">
              <a:spcBef>
                <a:spcPts val="0"/>
              </a:spcBef>
              <a:buClr>
                <a:schemeClr val="dk2"/>
              </a:buClr>
              <a:buSzPct val="25000"/>
              <a:buFont typeface="Oswald"/>
              <a:buNone/>
            </a:pPr>
            <a:r>
              <a:rPr lang="en-US" sz="1600" b="0" i="0" u="none" strike="noStrike" cap="none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719</a:t>
            </a:r>
            <a:r>
              <a:rPr lang="en-US" sz="1600" b="0" i="0" u="none" strike="noStrike" cap="none" dirty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-488-4311</a:t>
            </a:r>
            <a:r>
              <a:rPr lang="en-US" sz="1600" dirty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lang="en-US" sz="1600" b="0" i="0" u="sng" strike="noStrike" cap="none" dirty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billkappel@appliedweatherassociates.com</a:t>
            </a:r>
            <a:r>
              <a:rPr lang="en-US" sz="1600" b="0" i="0" u="none" strike="noStrike" cap="none" dirty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					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AWA PMP Development Coverage</a:t>
            </a:r>
            <a:endParaRPr lang="en-US" dirty="0"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1812" y="4663224"/>
            <a:ext cx="60515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WA PMP Project Coverage - No Labl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37" y="766235"/>
            <a:ext cx="5552516" cy="4290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SPAS Storm Analyses Locations</a:t>
            </a:r>
            <a:endParaRPr lang="en-US" dirty="0"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0246" y="4663224"/>
            <a:ext cx="60515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PAS loca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67" y="761706"/>
            <a:ext cx="5619537" cy="438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Next Steps for Florida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  <p:pic>
        <p:nvPicPr>
          <p:cNvPr id="5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39784" y="920658"/>
            <a:ext cx="78071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Updated PMP estimates needed</a:t>
            </a:r>
          </a:p>
          <a:p>
            <a:pPr marL="285750" lvl="4" indent="-28575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Update storm analyses </a:t>
            </a:r>
          </a:p>
          <a:p>
            <a:pPr marL="285750" lvl="4" indent="-28575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Complete Annual Exceedance Probability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8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Next Steps for Florida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pic>
        <p:nvPicPr>
          <p:cNvPr id="5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39784" y="920658"/>
            <a:ext cx="780712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Florida DOES NOT have current PMP </a:t>
            </a:r>
            <a:r>
              <a:rPr lang="en-US" sz="2600" dirty="0" smtClean="0">
                <a:latin typeface="Times New Roman"/>
                <a:cs typeface="Times New Roman"/>
              </a:rPr>
              <a:t>values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Times New Roman"/>
                <a:cs typeface="Times New Roman"/>
              </a:rPr>
              <a:t>Updated </a:t>
            </a:r>
            <a:r>
              <a:rPr lang="en-US" sz="2600" dirty="0">
                <a:latin typeface="Times New Roman"/>
                <a:cs typeface="Times New Roman"/>
              </a:rPr>
              <a:t>PMP estimates needed</a:t>
            </a:r>
          </a:p>
          <a:p>
            <a:pPr marL="285750" lvl="4" indent="-28575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Update storm analyses </a:t>
            </a:r>
            <a:endParaRPr lang="en-US" sz="2600" dirty="0" smtClean="0">
              <a:latin typeface="Times New Roman"/>
              <a:cs typeface="Times New Roman"/>
            </a:endParaRPr>
          </a:p>
          <a:p>
            <a:pPr marL="342900" lvl="8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Significant infrastructure and lives at risk</a:t>
            </a:r>
          </a:p>
          <a:p>
            <a:pPr marL="342900" lvl="8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Storm data grossly out of date in Florida</a:t>
            </a:r>
          </a:p>
          <a:p>
            <a:pPr marL="285750" lvl="4" indent="-285750">
              <a:buFont typeface="Arial"/>
              <a:buChar char="•"/>
            </a:pPr>
            <a:endParaRPr lang="en-US" sz="26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3631" y="3053254"/>
            <a:ext cx="703367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424242"/>
              </a:buClr>
              <a:buSzPct val="25000"/>
            </a:pPr>
            <a:r>
              <a:rPr lang="en-US" sz="2000" b="1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Questions</a:t>
            </a:r>
          </a:p>
          <a:p>
            <a:pPr lvl="0" algn="ctr">
              <a:buClr>
                <a:srgbClr val="424242"/>
              </a:buClr>
              <a:buSzPct val="25000"/>
            </a:pPr>
            <a:r>
              <a:rPr lang="en-US" sz="2000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Bill Kappel</a:t>
            </a:r>
            <a:endParaRPr lang="en-US" sz="20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ctr">
              <a:buClr>
                <a:schemeClr val="dk2"/>
              </a:buClr>
              <a:buSzPct val="25000"/>
            </a:pPr>
            <a:r>
              <a:rPr lang="en-US" dirty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719-488-</a:t>
            </a:r>
            <a:r>
              <a:rPr lang="en-US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4311</a:t>
            </a:r>
          </a:p>
          <a:p>
            <a:pPr lvl="0" algn="ctr">
              <a:buClr>
                <a:schemeClr val="dk2"/>
              </a:buClr>
              <a:buSzPct val="25000"/>
            </a:pPr>
            <a:r>
              <a:rPr lang="en-US" dirty="0" smtClean="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-US" u="sng" dirty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billkappel@</a:t>
            </a:r>
            <a:r>
              <a:rPr lang="en-US" u="sng" dirty="0" smtClean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appliedweatherassociates.com</a:t>
            </a:r>
            <a:endParaRPr lang="en-US" u="sng" dirty="0" smtClean="0">
              <a:solidFill>
                <a:schemeClr val="hlink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ctr">
              <a:buClr>
                <a:schemeClr val="dk2"/>
              </a:buClr>
              <a:buSzPct val="25000"/>
            </a:pPr>
            <a:r>
              <a:rPr lang="en-US" u="sng" dirty="0" smtClean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</a:rPr>
              <a:t>www.appliedweatherassociates.com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2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499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sz="3000" b="0" i="0" u="none" strike="noStrike" cap="none" dirty="0" smtClean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HMR Coverage </a:t>
            </a:r>
            <a:endParaRPr lang="en-US" sz="3000" b="0" i="0" u="none" strike="noStrike" cap="none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985" y="786074"/>
            <a:ext cx="5943600" cy="368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HMR 51 PMP </a:t>
            </a:r>
            <a:r>
              <a:rPr lang="en-US" dirty="0" smtClean="0"/>
              <a:t>Contours-6hr 10sqmi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  <p:pic>
        <p:nvPicPr>
          <p:cNvPr id="2" name="Picture 1" descr="HMR 51-6hr-10sq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8" y="733500"/>
            <a:ext cx="6186503" cy="4372317"/>
          </a:xfrm>
          <a:prstGeom prst="rect">
            <a:avLst/>
          </a:prstGeom>
        </p:spPr>
      </p:pic>
      <p:pic>
        <p:nvPicPr>
          <p:cNvPr id="5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5254723" y="3506461"/>
            <a:ext cx="1356127" cy="10156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HMR 51 PMP </a:t>
            </a:r>
            <a:r>
              <a:rPr lang="en-US" dirty="0" smtClean="0"/>
              <a:t>Contours-24hr 200sqmi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  <p:pic>
        <p:nvPicPr>
          <p:cNvPr id="5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MR 51 -24HR-200SQM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20" y="733500"/>
            <a:ext cx="6224292" cy="432331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411174" y="3524867"/>
            <a:ext cx="1356127" cy="10156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4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HMR 51 PMP </a:t>
            </a:r>
            <a:r>
              <a:rPr lang="en-US" dirty="0" smtClean="0"/>
              <a:t>Contours-24hr 1000sqmi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  <p:pic>
        <p:nvPicPr>
          <p:cNvPr id="2" name="Picture 1" descr="HMR 51 24hr-1000sq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43" y="733500"/>
            <a:ext cx="6295290" cy="4409999"/>
          </a:xfrm>
          <a:prstGeom prst="rect">
            <a:avLst/>
          </a:prstGeom>
        </p:spPr>
      </p:pic>
      <p:pic>
        <p:nvPicPr>
          <p:cNvPr id="5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5411174" y="3524867"/>
            <a:ext cx="1356127" cy="10156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8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HMR 51 Storm Locations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  <p:pic>
        <p:nvPicPr>
          <p:cNvPr id="2" name="Picture 1" descr="HMR 51 Storm Loc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02" y="768806"/>
            <a:ext cx="6217651" cy="4374694"/>
          </a:xfrm>
          <a:prstGeom prst="rect">
            <a:avLst/>
          </a:prstGeom>
        </p:spPr>
      </p:pic>
      <p:pic>
        <p:nvPicPr>
          <p:cNvPr id="5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59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HMR 33 Can Save The Day?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  <p:pic>
        <p:nvPicPr>
          <p:cNvPr id="3" name="Picture 2" descr="HMR 33-24hr 200sqm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04" y="740805"/>
            <a:ext cx="6418902" cy="4316012"/>
          </a:xfrm>
          <a:prstGeom prst="rect">
            <a:avLst/>
          </a:prstGeom>
        </p:spPr>
      </p:pic>
      <p:pic>
        <p:nvPicPr>
          <p:cNvPr id="5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61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HMR 33 Can Save The Day?</a:t>
            </a:r>
            <a:endParaRPr lang="en-US" dirty="0"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  <p:pic>
        <p:nvPicPr>
          <p:cNvPr id="5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06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39784" y="920658"/>
            <a:ext cx="78071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Times New Roman"/>
                <a:cs typeface="Times New Roman"/>
              </a:rPr>
              <a:t>Published in 1956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Times New Roman"/>
                <a:cs typeface="Times New Roman"/>
              </a:rPr>
              <a:t>Does NOT include Yankeetown, FL 1950 storm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 smtClean="0">
                <a:latin typeface="Times New Roman"/>
                <a:cs typeface="Times New Roman"/>
              </a:rPr>
              <a:t>Nearly 70 years of storm data and science not included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6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139650" y="0"/>
            <a:ext cx="8881500" cy="733500"/>
          </a:xfrm>
          <a:prstGeom prst="rect">
            <a:avLst/>
          </a:prstGeom>
          <a:solidFill>
            <a:srgbClr val="0090AC"/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Ubuntu"/>
              <a:buNone/>
            </a:pPr>
            <a:r>
              <a:rPr lang="en-US" dirty="0" smtClean="0"/>
              <a:t>NOAA Atlas 14-Florida</a:t>
            </a:r>
            <a:endParaRPr lang="en-US" dirty="0"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2290" y="4663216"/>
            <a:ext cx="605151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NOAA Atlas 14 24hr 100y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79" y="711535"/>
            <a:ext cx="5756060" cy="441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PS-updated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176</Words>
  <Application>Microsoft Macintosh PowerPoint</Application>
  <PresentationFormat>On-screen Show (16:9)</PresentationFormat>
  <Paragraphs>46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REPS-updated</vt:lpstr>
      <vt:lpstr>Determining PMP for Florida-You Can’t Rely on HMR 51</vt:lpstr>
      <vt:lpstr>HMR Coverage </vt:lpstr>
      <vt:lpstr>HMR 51 PMP Contours-6hr 10sqmi</vt:lpstr>
      <vt:lpstr>HMR 51 PMP Contours-24hr 200sqmi</vt:lpstr>
      <vt:lpstr>HMR 51 PMP Contours-24hr 1000sqmi</vt:lpstr>
      <vt:lpstr>HMR 51 Storm Locations</vt:lpstr>
      <vt:lpstr>HMR 33 Can Save The Day?</vt:lpstr>
      <vt:lpstr>HMR 33 Can Save The Day?</vt:lpstr>
      <vt:lpstr>NOAA Atlas 14-Florida</vt:lpstr>
      <vt:lpstr>AWA PMP Development Coverage</vt:lpstr>
      <vt:lpstr>SPAS Storm Analyses Locations</vt:lpstr>
      <vt:lpstr>Next Steps for Florida</vt:lpstr>
      <vt:lpstr>Next Steps for Florida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Harvey Rainfall and Probable Maximum Precipitation-What Happened and How Does It Compare</dc:title>
  <cp:lastModifiedBy>Bill  Kappel</cp:lastModifiedBy>
  <cp:revision>14</cp:revision>
  <dcterms:modified xsi:type="dcterms:W3CDTF">2018-04-29T22:27:35Z</dcterms:modified>
</cp:coreProperties>
</file>